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68" r:id="rId2"/>
    <p:sldId id="295" r:id="rId3"/>
    <p:sldId id="298" r:id="rId4"/>
    <p:sldId id="299" r:id="rId5"/>
    <p:sldId id="300" r:id="rId6"/>
    <p:sldId id="301" r:id="rId7"/>
    <p:sldId id="302" r:id="rId8"/>
    <p:sldId id="278" r:id="rId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, Edward" initials="YE" lastIdx="1" clrIdx="0">
    <p:extLst>
      <p:ext uri="{19B8F6BF-5375-455C-9EA6-DF929625EA0E}">
        <p15:presenceInfo xmlns:p15="http://schemas.microsoft.com/office/powerpoint/2012/main" userId="S::Edward.Yang@insight.com::805eaaba-7647-48f6-9e2e-ca77018991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2873"/>
    <a:srgbClr val="FAF9F8"/>
    <a:srgbClr val="742774"/>
    <a:srgbClr val="3B2E58"/>
    <a:srgbClr val="352E28"/>
    <a:srgbClr val="726963"/>
    <a:srgbClr val="C0167A"/>
    <a:srgbClr val="070807"/>
    <a:srgbClr val="9C968E"/>
    <a:srgbClr val="70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4"/>
    <p:restoredTop sz="93286" autoAdjust="0"/>
  </p:normalViewPr>
  <p:slideViewPr>
    <p:cSldViewPr snapToGrid="0" snapToObjects="1">
      <p:cViewPr varScale="1">
        <p:scale>
          <a:sx n="140" d="100"/>
          <a:sy n="140" d="100"/>
        </p:scale>
        <p:origin x="3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74" d="100"/>
        <a:sy n="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87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52525"/>
              </a:solidFill>
              <a:effectLst/>
              <a:latin typeface="Robot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1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14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2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9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6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0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dark room&#10;&#10;Description automatically generated with medium confidence">
            <a:extLst>
              <a:ext uri="{FF2B5EF4-FFF2-40B4-BE49-F238E27FC236}">
                <a16:creationId xmlns:a16="http://schemas.microsoft.com/office/drawing/2014/main" id="{F2028B20-5A17-8940-B020-90B2AB9A9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246" r="-26"/>
          <a:stretch/>
        </p:blipFill>
        <p:spPr>
          <a:xfrm>
            <a:off x="33453" y="0"/>
            <a:ext cx="9110547" cy="520581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20782"/>
            <a:ext cx="3429000" cy="5194853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20782"/>
            <a:ext cx="3429000" cy="5194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00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09" y="10089"/>
            <a:ext cx="3439391" cy="5159087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09" y="10089"/>
            <a:ext cx="3439391" cy="5159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80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2E6F-2A69-9D4D-B4EC-FD9C66375484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C349A6-1C11-414C-B718-9943FBC6E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"/>
          <a:stretch/>
        </p:blipFill>
        <p:spPr>
          <a:xfrm flipH="1">
            <a:off x="0" y="-7887"/>
            <a:ext cx="9144001" cy="51512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176B4A-DDBA-FD40-A6B1-F72EDC86B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45600" cy="51999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B0E1D0-4211-9743-A0E6-2C081E2E6805}"/>
              </a:ext>
            </a:extLst>
          </p:cNvPr>
          <p:cNvSpPr/>
          <p:nvPr userDrawn="1"/>
        </p:nvSpPr>
        <p:spPr>
          <a:xfrm rot="5400000">
            <a:off x="2325608" y="-2325607"/>
            <a:ext cx="4599826" cy="9251038"/>
          </a:xfrm>
          <a:prstGeom prst="rect">
            <a:avLst/>
          </a:prstGeom>
          <a:gradFill>
            <a:gsLst>
              <a:gs pos="72000">
                <a:srgbClr val="000000">
                  <a:alpha val="78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78FB04-3F99-A543-938C-C1AA7698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E1A560-5082-DA4A-8806-71C2CCB6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77FD8-3CD0-8D45-A2B9-F382942601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3ECA94-8A7A-3449-A6BB-7EA514BAA3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27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A6B8AC-C644-6743-8BF3-42AD6F7BCD52}"/>
              </a:ext>
            </a:extLst>
          </p:cNvPr>
          <p:cNvSpPr/>
          <p:nvPr userDrawn="1"/>
        </p:nvSpPr>
        <p:spPr>
          <a:xfrm rot="5400000">
            <a:off x="2368550" y="-2368549"/>
            <a:ext cx="4406904" cy="9143999"/>
          </a:xfrm>
          <a:prstGeom prst="rect">
            <a:avLst/>
          </a:prstGeom>
          <a:gradFill>
            <a:gsLst>
              <a:gs pos="72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87692A-C003-7D48-BB47-4681D5ACA89A}"/>
              </a:ext>
            </a:extLst>
          </p:cNvPr>
          <p:cNvSpPr/>
          <p:nvPr userDrawn="1"/>
        </p:nvSpPr>
        <p:spPr>
          <a:xfrm>
            <a:off x="-2" y="1"/>
            <a:ext cx="9144001" cy="5143500"/>
          </a:xfrm>
          <a:prstGeom prst="rect">
            <a:avLst/>
          </a:prstGeom>
          <a:solidFill>
            <a:srgbClr val="00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BA8031-2552-7341-9573-5DE58308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3242FB6-BB3E-1345-8613-74604B6D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358BED-D248-CF42-8033-058D9BE604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eiling, station, platform, computer&#10;&#10;Description automatically generated">
            <a:extLst>
              <a:ext uri="{FF2B5EF4-FFF2-40B4-BE49-F238E27FC236}">
                <a16:creationId xmlns:a16="http://schemas.microsoft.com/office/drawing/2014/main" id="{99A3B16B-3734-A74E-96C9-ECABEEF7D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282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80FFC9-245C-914C-8511-E1DE1E0C686B}"/>
              </a:ext>
            </a:extLst>
          </p:cNvPr>
          <p:cNvSpPr/>
          <p:nvPr userDrawn="1"/>
        </p:nvSpPr>
        <p:spPr>
          <a:xfrm rot="5400000">
            <a:off x="2630244" y="-2630245"/>
            <a:ext cx="3883513" cy="9144003"/>
          </a:xfrm>
          <a:prstGeom prst="rect">
            <a:avLst/>
          </a:prstGeom>
          <a:gradFill>
            <a:gsLst>
              <a:gs pos="72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0CF08-2713-7547-8041-1061B683F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5C6EB38-CD97-F244-8926-2196D2A74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9A29DFE-8E21-8341-AB87-33FD98D4B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2CFCA8-DCC7-6B49-8452-87A9E67F5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451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468027-1686-9041-A6B5-D875DFDC775F}"/>
              </a:ext>
            </a:extLst>
          </p:cNvPr>
          <p:cNvSpPr/>
          <p:nvPr userDrawn="1"/>
        </p:nvSpPr>
        <p:spPr>
          <a:xfrm rot="5400000">
            <a:off x="1898649" y="-1898650"/>
            <a:ext cx="5346704" cy="9144001"/>
          </a:xfrm>
          <a:prstGeom prst="rect">
            <a:avLst/>
          </a:prstGeom>
          <a:gradFill>
            <a:gsLst>
              <a:gs pos="72000">
                <a:srgbClr val="000000">
                  <a:alpha val="79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602570-C842-3C47-B628-7E96ACBACB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55AB93D-0D94-8546-92BD-5010CE765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853E1C7-8263-6645-A9AF-3A38B85E8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765996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1059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36" y="2534924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174625" indent="-174625" algn="l">
              <a:buFont typeface="Arial" panose="020B0604020202020204" pitchFamily="34" charset="0"/>
              <a:buChar char="•"/>
              <a:tabLst/>
              <a:defRPr sz="16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765996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72696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1059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36" y="2534924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174625" indent="-174625" algn="l">
              <a:buFont typeface="Arial" panose="020B0604020202020204" pitchFamily="34" charset="0"/>
              <a:buChar char="•"/>
              <a:tabLst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89"/>
            <a:ext cx="9118600" cy="50262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F40863-22B4-1246-AFD3-3FD3BABB7EB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73" r:id="rId5"/>
    <p:sldLayoutId id="2147483677" r:id="rId6"/>
    <p:sldLayoutId id="2147483676" r:id="rId7"/>
    <p:sldLayoutId id="2147483685" r:id="rId8"/>
    <p:sldLayoutId id="2147483680" r:id="rId9"/>
    <p:sldLayoutId id="2147483682" r:id="rId10"/>
    <p:sldLayoutId id="2147483678" r:id="rId11"/>
    <p:sldLayoutId id="2147483683" r:id="rId12"/>
    <p:sldLayoutId id="2147483681" r:id="rId13"/>
    <p:sldLayoutId id="2147483684" r:id="rId14"/>
    <p:sldLayoutId id="2147483675" r:id="rId15"/>
    <p:sldLayoutId id="2147483666" r:id="rId16"/>
    <p:sldLayoutId id="2147483667" r:id="rId17"/>
    <p:sldLayoutId id="214748368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2E95A0-0A17-0A46-A057-FF0336CE7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Power Platform</a:t>
            </a:r>
            <a:r>
              <a:rPr lang="zh-CN" altLang="en-US" dirty="0"/>
              <a:t>调研分享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E156E1-4497-1A4F-AC1A-5D00596A49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Edward Yang 2021.03.24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6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>
            <a:extLst>
              <a:ext uri="{FF2B5EF4-FFF2-40B4-BE49-F238E27FC236}">
                <a16:creationId xmlns:a16="http://schemas.microsoft.com/office/drawing/2014/main" id="{4AC838AF-998E-43DE-A1A3-36F63AF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Power Platform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A923471-CDB3-490A-AFF9-274BFE68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38" y="1667139"/>
            <a:ext cx="5228537" cy="297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F79805-6C5F-4B7A-A5F3-B0C1F41A4EB8}"/>
              </a:ext>
            </a:extLst>
          </p:cNvPr>
          <p:cNvSpPr txBox="1"/>
          <p:nvPr/>
        </p:nvSpPr>
        <p:spPr>
          <a:xfrm>
            <a:off x="1321024" y="973886"/>
            <a:ext cx="650195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742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Power Platform</a:t>
            </a:r>
          </a:p>
          <a:p>
            <a:pPr algn="ctr"/>
            <a:r>
              <a:rPr lang="zh-CN" altLang="en-US" sz="1100" b="1" dirty="0">
                <a:solidFill>
                  <a:srgbClr val="742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统一的低代码平台，集成</a:t>
            </a:r>
            <a:r>
              <a:rPr lang="en-US" altLang="zh-CN" sz="1100" b="1" dirty="0">
                <a:solidFill>
                  <a:srgbClr val="742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Office 365</a:t>
            </a:r>
            <a:r>
              <a:rPr lang="zh-CN" altLang="en-US" sz="1100" b="1" dirty="0">
                <a:solidFill>
                  <a:srgbClr val="742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1" dirty="0">
                <a:solidFill>
                  <a:srgbClr val="742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1100" b="1" dirty="0">
                <a:solidFill>
                  <a:srgbClr val="742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1" dirty="0">
                <a:solidFill>
                  <a:srgbClr val="742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Dynamics 365</a:t>
            </a:r>
            <a:r>
              <a:rPr lang="zh-CN" altLang="en-US" sz="1100" b="1" dirty="0">
                <a:solidFill>
                  <a:srgbClr val="742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和独立应用</a:t>
            </a:r>
            <a:endParaRPr lang="en-US" sz="1100" b="1" dirty="0">
              <a:solidFill>
                <a:srgbClr val="7427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487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C3D3A-F025-491B-A2FC-D907AD60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Power BI(</a:t>
            </a:r>
            <a:r>
              <a:rPr lang="en-US" altLang="zh-CN" dirty="0"/>
              <a:t>Business Intelligence</a:t>
            </a:r>
            <a:r>
              <a:rPr lang="en-US" dirty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A0CDF-BF78-4D2E-A831-1BFBDE84A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20" y="2102496"/>
            <a:ext cx="2909643" cy="12433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Power BI </a:t>
            </a:r>
            <a:r>
              <a:rPr lang="zh-CN" altLang="en-US" dirty="0"/>
              <a:t>允许用户可视化其从多个来源获得的数据，实现了在一个平台上同时满足自助式分析和企业数据分析需求。</a:t>
            </a:r>
          </a:p>
        </p:txBody>
      </p:sp>
      <p:sp>
        <p:nvSpPr>
          <p:cNvPr id="4" name="AutoShape 2" descr="Power BI">
            <a:extLst>
              <a:ext uri="{FF2B5EF4-FFF2-40B4-BE49-F238E27FC236}">
                <a16:creationId xmlns:a16="http://schemas.microsoft.com/office/drawing/2014/main" id="{D78771E6-063D-4190-8819-84D99D2A07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ower BI">
            <a:extLst>
              <a:ext uri="{FF2B5EF4-FFF2-40B4-BE49-F238E27FC236}">
                <a16:creationId xmlns:a16="http://schemas.microsoft.com/office/drawing/2014/main" id="{EC20251C-90C7-4382-8696-F161FC85AA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FFB43A-D6FF-4E78-A14F-56292A91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77" y="1104040"/>
            <a:ext cx="5473124" cy="2935419"/>
          </a:xfrm>
          <a:prstGeom prst="rect">
            <a:avLst/>
          </a:prstGeom>
        </p:spPr>
      </p:pic>
      <p:pic>
        <p:nvPicPr>
          <p:cNvPr id="2054" name="Picture 6" descr="Power BI logo">
            <a:extLst>
              <a:ext uri="{FF2B5EF4-FFF2-40B4-BE49-F238E27FC236}">
                <a16:creationId xmlns:a16="http://schemas.microsoft.com/office/drawing/2014/main" id="{569D1DA6-3DDA-484C-A15B-2EEE6267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7" y="219831"/>
            <a:ext cx="682400" cy="6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13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7679480-D6D0-4E7A-AF02-D9A5F2C0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77" y="1104041"/>
            <a:ext cx="5473124" cy="2937750"/>
          </a:xfrm>
          <a:prstGeom prst="rect">
            <a:avLst/>
          </a:prstGeom>
        </p:spPr>
      </p:pic>
      <p:pic>
        <p:nvPicPr>
          <p:cNvPr id="3074" name="Picture 2" descr="Power Apps logo">
            <a:extLst>
              <a:ext uri="{FF2B5EF4-FFF2-40B4-BE49-F238E27FC236}">
                <a16:creationId xmlns:a16="http://schemas.microsoft.com/office/drawing/2014/main" id="{30391706-48D1-46AA-AC2E-0C6936CEC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2" y="219831"/>
            <a:ext cx="682400" cy="6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2C3D3A-F025-491B-A2FC-D907AD60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Power Apps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A0CDF-BF78-4D2E-A831-1BFBDE84A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20" y="2102496"/>
            <a:ext cx="2909643" cy="12433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Power Apps</a:t>
            </a:r>
            <a:r>
              <a:rPr lang="zh-CN" altLang="en-US" dirty="0"/>
              <a:t>提供了一个快速的低代码开发环境，用于构建满足业务需求的自定义应用程序。</a:t>
            </a:r>
          </a:p>
        </p:txBody>
      </p:sp>
      <p:sp>
        <p:nvSpPr>
          <p:cNvPr id="4" name="AutoShape 2" descr="Power BI">
            <a:extLst>
              <a:ext uri="{FF2B5EF4-FFF2-40B4-BE49-F238E27FC236}">
                <a16:creationId xmlns:a16="http://schemas.microsoft.com/office/drawing/2014/main" id="{D78771E6-063D-4190-8819-84D99D2A07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ower BI">
            <a:extLst>
              <a:ext uri="{FF2B5EF4-FFF2-40B4-BE49-F238E27FC236}">
                <a16:creationId xmlns:a16="http://schemas.microsoft.com/office/drawing/2014/main" id="{EC20251C-90C7-4382-8696-F161FC85AA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2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98675B1-C885-48F6-A8B7-136866E9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77" y="1104040"/>
            <a:ext cx="5473124" cy="2935419"/>
          </a:xfrm>
          <a:prstGeom prst="rect">
            <a:avLst/>
          </a:prstGeom>
        </p:spPr>
      </p:pic>
      <p:pic>
        <p:nvPicPr>
          <p:cNvPr id="4098" name="Picture 2" descr="Power Automate logo">
            <a:extLst>
              <a:ext uri="{FF2B5EF4-FFF2-40B4-BE49-F238E27FC236}">
                <a16:creationId xmlns:a16="http://schemas.microsoft.com/office/drawing/2014/main" id="{7E12443A-9213-44F3-AD63-C86CCCF8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4" y="219831"/>
            <a:ext cx="682400" cy="6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2C3D3A-F025-491B-A2FC-D907AD60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Power Automate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A0CDF-BF78-4D2E-A831-1BFBDE84A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20" y="2102496"/>
            <a:ext cx="2909643" cy="12433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Power Automate </a:t>
            </a:r>
            <a:r>
              <a:rPr lang="zh-CN" altLang="en-US" dirty="0"/>
              <a:t>为用户提供自动执行常用应用程序和服务之间的工作流、同步文件、获取通知、收集数据等等。支持云端流与桌面流（</a:t>
            </a:r>
            <a:r>
              <a:rPr lang="en-US" altLang="zh-CN" dirty="0"/>
              <a:t>RPA</a:t>
            </a:r>
            <a:r>
              <a:rPr lang="zh-CN" altLang="en-US"/>
              <a:t>）。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AutoShape 2" descr="Power BI">
            <a:extLst>
              <a:ext uri="{FF2B5EF4-FFF2-40B4-BE49-F238E27FC236}">
                <a16:creationId xmlns:a16="http://schemas.microsoft.com/office/drawing/2014/main" id="{D78771E6-063D-4190-8819-84D99D2A07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ower BI">
            <a:extLst>
              <a:ext uri="{FF2B5EF4-FFF2-40B4-BE49-F238E27FC236}">
                <a16:creationId xmlns:a16="http://schemas.microsoft.com/office/drawing/2014/main" id="{EC20251C-90C7-4382-8696-F161FC85AA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CDF6545-5800-4DCF-8A28-259B7E2A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76" y="1104040"/>
            <a:ext cx="5473123" cy="2935419"/>
          </a:xfrm>
          <a:prstGeom prst="rect">
            <a:avLst/>
          </a:prstGeom>
        </p:spPr>
      </p:pic>
      <p:pic>
        <p:nvPicPr>
          <p:cNvPr id="5122" name="Picture 2" descr="Power Virtual Agents logo">
            <a:extLst>
              <a:ext uri="{FF2B5EF4-FFF2-40B4-BE49-F238E27FC236}">
                <a16:creationId xmlns:a16="http://schemas.microsoft.com/office/drawing/2014/main" id="{D4113B4F-31E7-4304-97C3-2BB566E06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7" y="219831"/>
            <a:ext cx="682400" cy="6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2C3D3A-F025-491B-A2FC-D907AD60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Power Virtual Agents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A0CDF-BF78-4D2E-A831-1BFBDE84A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20" y="2102496"/>
            <a:ext cx="2909643" cy="12433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Power Virtual Agent </a:t>
            </a:r>
            <a:r>
              <a:rPr lang="zh-CN" altLang="en-US" dirty="0"/>
              <a:t>允许任何人创建和部署由 </a:t>
            </a:r>
            <a:r>
              <a:rPr lang="en-US" altLang="zh-CN" dirty="0"/>
              <a:t>AI </a:t>
            </a:r>
            <a:r>
              <a:rPr lang="zh-CN" altLang="en-US" dirty="0"/>
              <a:t>驱动的智能虚拟代理。</a:t>
            </a:r>
          </a:p>
        </p:txBody>
      </p:sp>
      <p:sp>
        <p:nvSpPr>
          <p:cNvPr id="4" name="AutoShape 2" descr="Power BI">
            <a:extLst>
              <a:ext uri="{FF2B5EF4-FFF2-40B4-BE49-F238E27FC236}">
                <a16:creationId xmlns:a16="http://schemas.microsoft.com/office/drawing/2014/main" id="{D78771E6-063D-4190-8819-84D99D2A07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ower BI">
            <a:extLst>
              <a:ext uri="{FF2B5EF4-FFF2-40B4-BE49-F238E27FC236}">
                <a16:creationId xmlns:a16="http://schemas.microsoft.com/office/drawing/2014/main" id="{EC20251C-90C7-4382-8696-F161FC85AA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Power Virtual Agents">
            <a:extLst>
              <a:ext uri="{FF2B5EF4-FFF2-40B4-BE49-F238E27FC236}">
                <a16:creationId xmlns:a16="http://schemas.microsoft.com/office/drawing/2014/main" id="{5106C46C-791D-48C9-9FCC-81C3BD548B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5D582-14C7-48CC-980A-A5E46FAC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两小时搭建一个</a:t>
            </a:r>
            <a:r>
              <a:rPr lang="en-US" altLang="zh-CN" dirty="0"/>
              <a:t>IT Ticket</a:t>
            </a:r>
            <a:r>
              <a:rPr lang="zh-CN" altLang="en-US" dirty="0"/>
              <a:t>应用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34B38C-6598-42B3-8D8F-6D19DE9A4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635" y="1388312"/>
            <a:ext cx="1713793" cy="48038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87500E-0F40-4112-AD21-C8E10E34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101" y="1868693"/>
            <a:ext cx="1713793" cy="460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C32D04-C3A2-461A-A7C3-46D3E684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100" y="2794426"/>
            <a:ext cx="1713793" cy="4803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3F9A39-5E3E-4740-9A7C-D9A449E7C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60" y="3274807"/>
            <a:ext cx="1713793" cy="4609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9C898E-C1DE-490D-B578-1CA010B48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534" y="2336281"/>
            <a:ext cx="1713792" cy="4395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B1826A-8F47-4E0A-959E-1948907B7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0032" y="1388312"/>
            <a:ext cx="1714294" cy="4596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E83C869-39A6-4B5A-B07B-A3C0B0946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0030" y="3231276"/>
            <a:ext cx="1713794" cy="504437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B636E5-A7FD-4E6F-84C6-3CF16C4829DB}"/>
              </a:ext>
            </a:extLst>
          </p:cNvPr>
          <p:cNvGrpSpPr/>
          <p:nvPr/>
        </p:nvGrpSpPr>
        <p:grpSpPr>
          <a:xfrm>
            <a:off x="539106" y="2344763"/>
            <a:ext cx="1706322" cy="453974"/>
            <a:chOff x="1555046" y="1900101"/>
            <a:chExt cx="1706322" cy="4539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6B4D7C7-0829-403E-B067-04A905276881}"/>
                </a:ext>
              </a:extLst>
            </p:cNvPr>
            <p:cNvSpPr/>
            <p:nvPr/>
          </p:nvSpPr>
          <p:spPr>
            <a:xfrm>
              <a:off x="1555046" y="1900101"/>
              <a:ext cx="1706322" cy="453974"/>
            </a:xfrm>
            <a:prstGeom prst="rect">
              <a:avLst/>
            </a:prstGeom>
            <a:solidFill>
              <a:srgbClr val="FAF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0A4E186-DDCF-493E-AAE6-F59126816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50974" y="2023126"/>
              <a:ext cx="227643" cy="21207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7DDBA11-3D50-4F24-8D8F-23BA90E158B3}"/>
                </a:ext>
              </a:extLst>
            </p:cNvPr>
            <p:cNvSpPr txBox="1"/>
            <p:nvPr/>
          </p:nvSpPr>
          <p:spPr>
            <a:xfrm>
              <a:off x="1859379" y="1973199"/>
              <a:ext cx="122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tx2"/>
                  </a:solidFill>
                </a:rPr>
                <a:t>Virtual Agent</a:t>
              </a:r>
            </a:p>
            <a:p>
              <a:r>
                <a:rPr lang="zh-CN" altLang="en-US" sz="700" dirty="0">
                  <a:solidFill>
                    <a:schemeClr val="tx2"/>
                  </a:solidFill>
                </a:rPr>
                <a:t>智能虚拟代理</a:t>
              </a:r>
              <a:r>
                <a:rPr lang="en-US" altLang="zh-CN" sz="700" dirty="0">
                  <a:solidFill>
                    <a:schemeClr val="tx2"/>
                  </a:solidFill>
                </a:rPr>
                <a:t>…</a:t>
              </a:r>
              <a:endParaRPr lang="en-US" sz="700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箭头: 下 23">
            <a:extLst>
              <a:ext uri="{FF2B5EF4-FFF2-40B4-BE49-F238E27FC236}">
                <a16:creationId xmlns:a16="http://schemas.microsoft.com/office/drawing/2014/main" id="{97996464-A8F3-46A3-ACE1-79271DC1E10A}"/>
              </a:ext>
            </a:extLst>
          </p:cNvPr>
          <p:cNvSpPr/>
          <p:nvPr/>
        </p:nvSpPr>
        <p:spPr>
          <a:xfrm rot="17214233" flipH="1">
            <a:off x="2861312" y="1144750"/>
            <a:ext cx="135066" cy="1404496"/>
          </a:xfrm>
          <a:prstGeom prst="downArrow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B4EFCDE9-360D-4268-89B7-5D5CC5AC0DF2}"/>
              </a:ext>
            </a:extLst>
          </p:cNvPr>
          <p:cNvSpPr/>
          <p:nvPr/>
        </p:nvSpPr>
        <p:spPr>
          <a:xfrm rot="15095060" flipH="1">
            <a:off x="2865235" y="1693293"/>
            <a:ext cx="135066" cy="1404496"/>
          </a:xfrm>
          <a:prstGeom prst="downArrow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3137F4-8C04-4780-A1E7-23A55A882A2C}"/>
              </a:ext>
            </a:extLst>
          </p:cNvPr>
          <p:cNvSpPr txBox="1"/>
          <p:nvPr/>
        </p:nvSpPr>
        <p:spPr>
          <a:xfrm>
            <a:off x="2511561" y="1986509"/>
            <a:ext cx="113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2"/>
                </a:solidFill>
              </a:rPr>
              <a:t>创建</a:t>
            </a:r>
            <a:r>
              <a:rPr lang="en-US" altLang="zh-CN" sz="900" dirty="0">
                <a:solidFill>
                  <a:schemeClr val="tx2"/>
                </a:solidFill>
              </a:rPr>
              <a:t>IT Ticket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A1218F9A-6A8E-4D11-A84C-9B5805A968D6}"/>
              </a:ext>
            </a:extLst>
          </p:cNvPr>
          <p:cNvSpPr/>
          <p:nvPr/>
        </p:nvSpPr>
        <p:spPr>
          <a:xfrm flipH="1">
            <a:off x="4504461" y="2321653"/>
            <a:ext cx="135070" cy="500191"/>
          </a:xfrm>
          <a:prstGeom prst="downArrow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2C5713C-C07E-4225-AFBB-E4A42074C2F0}"/>
              </a:ext>
            </a:extLst>
          </p:cNvPr>
          <p:cNvSpPr txBox="1"/>
          <p:nvPr/>
        </p:nvSpPr>
        <p:spPr>
          <a:xfrm>
            <a:off x="3691384" y="2386803"/>
            <a:ext cx="1626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tx2"/>
                </a:solidFill>
              </a:rPr>
              <a:t>数据存入</a:t>
            </a:r>
            <a:endParaRPr lang="en-US" altLang="zh-CN" sz="800" dirty="0">
              <a:solidFill>
                <a:schemeClr val="tx2"/>
              </a:solidFill>
            </a:endParaRPr>
          </a:p>
          <a:p>
            <a:r>
              <a:rPr lang="en-US" altLang="zh-CN" sz="800" dirty="0">
                <a:solidFill>
                  <a:schemeClr val="tx2"/>
                </a:solidFill>
              </a:rPr>
              <a:t>SharePoint </a:t>
            </a:r>
            <a:r>
              <a:rPr lang="zh-CN" altLang="en-US" sz="800" dirty="0">
                <a:solidFill>
                  <a:schemeClr val="tx2"/>
                </a:solidFill>
              </a:rPr>
              <a:t>列表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30" name="箭头: 左右 29">
            <a:extLst>
              <a:ext uri="{FF2B5EF4-FFF2-40B4-BE49-F238E27FC236}">
                <a16:creationId xmlns:a16="http://schemas.microsoft.com/office/drawing/2014/main" id="{5FBB3EA1-F666-4BD0-87AD-77CDC26906D0}"/>
              </a:ext>
            </a:extLst>
          </p:cNvPr>
          <p:cNvSpPr/>
          <p:nvPr/>
        </p:nvSpPr>
        <p:spPr>
          <a:xfrm rot="20474007">
            <a:off x="2262154" y="3265447"/>
            <a:ext cx="1431946" cy="139104"/>
          </a:xfrm>
          <a:prstGeom prst="leftRightArrow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E1DA56A-FCA0-4D24-A762-0642534CD054}"/>
              </a:ext>
            </a:extLst>
          </p:cNvPr>
          <p:cNvSpPr txBox="1"/>
          <p:nvPr/>
        </p:nvSpPr>
        <p:spPr>
          <a:xfrm rot="20474264">
            <a:off x="2568652" y="2998984"/>
            <a:ext cx="113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2"/>
                </a:solidFill>
              </a:rPr>
              <a:t>数据交互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B6B0B34-872E-4B8E-9008-D8FACCEC2BF4}"/>
              </a:ext>
            </a:extLst>
          </p:cNvPr>
          <p:cNvSpPr txBox="1"/>
          <p:nvPr/>
        </p:nvSpPr>
        <p:spPr>
          <a:xfrm>
            <a:off x="800805" y="3708417"/>
            <a:ext cx="113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2"/>
                </a:solidFill>
              </a:rPr>
              <a:t>IT</a:t>
            </a:r>
            <a:r>
              <a:rPr lang="zh-CN" altLang="en-US" sz="900" dirty="0">
                <a:solidFill>
                  <a:schemeClr val="tx2"/>
                </a:solidFill>
              </a:rPr>
              <a:t>人员使用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049CC2-854A-48E5-BCA7-E58D70997B11}"/>
              </a:ext>
            </a:extLst>
          </p:cNvPr>
          <p:cNvSpPr txBox="1"/>
          <p:nvPr/>
        </p:nvSpPr>
        <p:spPr>
          <a:xfrm>
            <a:off x="814453" y="1847942"/>
            <a:ext cx="113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2"/>
                </a:solidFill>
              </a:rPr>
              <a:t>公司员工使用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0FF4645-CE53-47A6-9D69-08EC7F334B21}"/>
              </a:ext>
            </a:extLst>
          </p:cNvPr>
          <p:cNvSpPr txBox="1"/>
          <p:nvPr/>
        </p:nvSpPr>
        <p:spPr>
          <a:xfrm>
            <a:off x="814453" y="2777478"/>
            <a:ext cx="113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2"/>
                </a:solidFill>
              </a:rPr>
              <a:t>公司员工使用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3BA2955D-C05F-4823-830D-760CBF99829A}"/>
              </a:ext>
            </a:extLst>
          </p:cNvPr>
          <p:cNvSpPr/>
          <p:nvPr/>
        </p:nvSpPr>
        <p:spPr>
          <a:xfrm rot="17425945" flipH="1">
            <a:off x="5906628" y="2741855"/>
            <a:ext cx="193258" cy="1053012"/>
          </a:xfrm>
          <a:prstGeom prst="downArrow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DDA6838C-C63A-4E6B-8037-8589FE7FE190}"/>
              </a:ext>
            </a:extLst>
          </p:cNvPr>
          <p:cNvSpPr/>
          <p:nvPr/>
        </p:nvSpPr>
        <p:spPr>
          <a:xfrm rot="17425945" flipH="1">
            <a:off x="5935308" y="1813213"/>
            <a:ext cx="146617" cy="1053012"/>
          </a:xfrm>
          <a:prstGeom prst="downArrow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5AA48EB5-2242-40AB-90F9-B7310274BAA8}"/>
              </a:ext>
            </a:extLst>
          </p:cNvPr>
          <p:cNvSpPr/>
          <p:nvPr/>
        </p:nvSpPr>
        <p:spPr>
          <a:xfrm rot="15204755" flipH="1">
            <a:off x="5920139" y="1270960"/>
            <a:ext cx="149968" cy="1053012"/>
          </a:xfrm>
          <a:prstGeom prst="downArrow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34EBEB7-44B8-4301-8752-7D68385F8869}"/>
              </a:ext>
            </a:extLst>
          </p:cNvPr>
          <p:cNvSpPr txBox="1"/>
          <p:nvPr/>
        </p:nvSpPr>
        <p:spPr>
          <a:xfrm>
            <a:off x="5759246" y="1955554"/>
            <a:ext cx="113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2"/>
                </a:solidFill>
              </a:rPr>
              <a:t>消息提醒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88538E-193B-49AE-A116-DBDAA8629C00}"/>
              </a:ext>
            </a:extLst>
          </p:cNvPr>
          <p:cNvSpPr txBox="1"/>
          <p:nvPr/>
        </p:nvSpPr>
        <p:spPr>
          <a:xfrm rot="1185121">
            <a:off x="5625473" y="3069263"/>
            <a:ext cx="113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2"/>
                </a:solidFill>
              </a:rPr>
              <a:t>报表展示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B2547D-AF84-46E1-8AEA-E25351500CAD}"/>
              </a:ext>
            </a:extLst>
          </p:cNvPr>
          <p:cNvSpPr txBox="1"/>
          <p:nvPr/>
        </p:nvSpPr>
        <p:spPr>
          <a:xfrm>
            <a:off x="6770559" y="1835921"/>
            <a:ext cx="13839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IT</a:t>
            </a:r>
            <a:r>
              <a:rPr lang="zh-CN" altLang="en-US" sz="900" dirty="0">
                <a:solidFill>
                  <a:schemeClr val="tx2"/>
                </a:solidFill>
              </a:rPr>
              <a:t>、提交</a:t>
            </a:r>
            <a:r>
              <a:rPr lang="en-US" altLang="zh-CN" sz="900" dirty="0">
                <a:solidFill>
                  <a:schemeClr val="tx2"/>
                </a:solidFill>
              </a:rPr>
              <a:t>Ticket</a:t>
            </a:r>
            <a:r>
              <a:rPr lang="zh-CN" altLang="en-US" sz="900" dirty="0">
                <a:solidFill>
                  <a:schemeClr val="tx2"/>
                </a:solidFill>
              </a:rPr>
              <a:t>的员工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2C49C3D-3585-422F-B5EE-74DBBD0D5F4F}"/>
              </a:ext>
            </a:extLst>
          </p:cNvPr>
          <p:cNvSpPr txBox="1"/>
          <p:nvPr/>
        </p:nvSpPr>
        <p:spPr>
          <a:xfrm>
            <a:off x="6837124" y="2732462"/>
            <a:ext cx="113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2"/>
                </a:solidFill>
              </a:rPr>
              <a:t>IT</a:t>
            </a:r>
            <a:r>
              <a:rPr lang="zh-CN" altLang="en-US" sz="900" dirty="0">
                <a:solidFill>
                  <a:schemeClr val="tx2"/>
                </a:solidFill>
              </a:rPr>
              <a:t>人员使用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CBC420C-AEA2-4802-9F30-2C1EE4985BE6}"/>
              </a:ext>
            </a:extLst>
          </p:cNvPr>
          <p:cNvSpPr txBox="1"/>
          <p:nvPr/>
        </p:nvSpPr>
        <p:spPr>
          <a:xfrm>
            <a:off x="6837124" y="3706778"/>
            <a:ext cx="113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2"/>
                </a:solidFill>
              </a:rPr>
              <a:t>管理人员使用</a:t>
            </a:r>
            <a:endParaRPr lang="en-US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6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AF1941-C9D2-834E-B598-4ECBB7C64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1E82C6-CBFE-FD4E-9BD2-2B7140076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0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3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_2021_PPT_Template_FINAL.pptx" id="{D6A94B0E-DF2A-4A76-BB89-B521EA091CF2}" vid="{EDAF3387-B233-4320-8A5C-4441F6051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241</TotalTime>
  <Words>210</Words>
  <Application>Microsoft Office PowerPoint</Application>
  <PresentationFormat>全屏显示(16:9)</PresentationFormat>
  <Paragraphs>37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Arial Regular</vt:lpstr>
      <vt:lpstr>Roboto</vt:lpstr>
      <vt:lpstr>微软雅黑</vt:lpstr>
      <vt:lpstr>Arial</vt:lpstr>
      <vt:lpstr>Office 主题​​</vt:lpstr>
      <vt:lpstr>Power Platform调研分享</vt:lpstr>
      <vt:lpstr>什么是Power Platform</vt:lpstr>
      <vt:lpstr>       Power BI(Business Intelligence)</vt:lpstr>
      <vt:lpstr>       Power Apps</vt:lpstr>
      <vt:lpstr>       Power Automate</vt:lpstr>
      <vt:lpstr>       Power Virtual Agents</vt:lpstr>
      <vt:lpstr>两小时搭建一个IT Ticket应用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Yang, Edward</dc:creator>
  <cp:lastModifiedBy>Yang, Edward</cp:lastModifiedBy>
  <cp:revision>18</cp:revision>
  <dcterms:created xsi:type="dcterms:W3CDTF">2021-03-24T02:00:39Z</dcterms:created>
  <dcterms:modified xsi:type="dcterms:W3CDTF">2021-03-24T10:09:10Z</dcterms:modified>
</cp:coreProperties>
</file>